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Lst>
  <p:sldSz cx="15119350" cy="10691813"/>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5"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96"/>
    <p:restoredTop sz="96327"/>
  </p:normalViewPr>
  <p:slideViewPr>
    <p:cSldViewPr snapToGrid="0" showGuides="1">
      <p:cViewPr varScale="1">
        <p:scale>
          <a:sx n="54" d="100"/>
          <a:sy n="54" d="100"/>
        </p:scale>
        <p:origin x="1668" y="84"/>
      </p:cViewPr>
      <p:guideLst>
        <p:guide orient="horz" pos="3345"/>
        <p:guide pos="47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GB"/>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2853911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300219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420761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2018440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GB"/>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E2701A29-D3F8-E041-970A-5989E69128E0}" type="datetimeFigureOut">
              <a:rPr lang="en-US" smtClean="0"/>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1651290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E2701A29-D3F8-E041-970A-5989E69128E0}" type="datetimeFigureOut">
              <a:rPr lang="en-US" smtClean="0"/>
              <a:t>5/9/2024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153049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E2701A29-D3F8-E041-970A-5989E69128E0}" type="datetimeFigureOut">
              <a:rPr lang="en-US" smtClean="0"/>
              <a:t>5/9/2024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858540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2701A29-D3F8-E041-970A-5989E69128E0}" type="datetimeFigureOut">
              <a:rPr lang="en-US" smtClean="0"/>
              <a:t>5/9/2024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642534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701A29-D3F8-E041-970A-5989E69128E0}" type="datetimeFigureOut">
              <a:rPr lang="en-US" smtClean="0"/>
              <a:t>5/9/2024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255875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E2701A29-D3F8-E041-970A-5989E69128E0}" type="datetimeFigureOut">
              <a:rPr lang="en-US" smtClean="0"/>
              <a:t>5/9/2024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1874224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GB"/>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E2701A29-D3F8-E041-970A-5989E69128E0}" type="datetimeFigureOut">
              <a:rPr lang="en-US" smtClean="0"/>
              <a:t>5/9/2024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922172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E2701A29-D3F8-E041-970A-5989E69128E0}" type="datetimeFigureOut">
              <a:rPr lang="en-US" smtClean="0"/>
              <a:t>5/9/2024</a:t>
            </a:fld>
            <a:endParaRPr 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BA630AFC-AC19-1346-832F-CC2FF9CB1B69}" type="slidenum">
              <a:rPr lang="en-US" smtClean="0"/>
              <a:t>‹#›</a:t>
            </a:fld>
            <a:endParaRPr lang="en-US"/>
          </a:p>
        </p:txBody>
      </p:sp>
    </p:spTree>
    <p:extLst>
      <p:ext uri="{BB962C8B-B14F-4D97-AF65-F5344CB8AC3E}">
        <p14:creationId xmlns:p14="http://schemas.microsoft.com/office/powerpoint/2010/main" val="10280004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descr="Shape, rectangle&#10;&#10;Description automatically generated">
            <a:extLst>
              <a:ext uri="{FF2B5EF4-FFF2-40B4-BE49-F238E27FC236}">
                <a16:creationId xmlns:a16="http://schemas.microsoft.com/office/drawing/2014/main" id="{4B1E7273-DB54-78AB-B7F4-503D942EA53B}"/>
              </a:ext>
            </a:extLst>
          </p:cNvPr>
          <p:cNvPicPr>
            <a:picLocks noChangeAspect="1"/>
          </p:cNvPicPr>
          <p:nvPr/>
        </p:nvPicPr>
        <p:blipFill>
          <a:blip r:embed="rId2">
            <a:alphaModFix/>
          </a:blip>
          <a:stretch>
            <a:fillRect/>
          </a:stretch>
        </p:blipFill>
        <p:spPr>
          <a:xfrm>
            <a:off x="7751591" y="417122"/>
            <a:ext cx="7176652" cy="8748922"/>
          </a:xfrm>
          <a:prstGeom prst="rect">
            <a:avLst/>
          </a:prstGeom>
        </p:spPr>
      </p:pic>
      <p:sp>
        <p:nvSpPr>
          <p:cNvPr id="17" name="Text Box 23">
            <a:extLst>
              <a:ext uri="{FF2B5EF4-FFF2-40B4-BE49-F238E27FC236}">
                <a16:creationId xmlns:a16="http://schemas.microsoft.com/office/drawing/2014/main" id="{1E14AAD1-56FE-6AFF-ED06-45802F91C36B}"/>
              </a:ext>
            </a:extLst>
          </p:cNvPr>
          <p:cNvSpPr txBox="1">
            <a:spLocks noChangeArrowheads="1"/>
          </p:cNvSpPr>
          <p:nvPr/>
        </p:nvSpPr>
        <p:spPr bwMode="auto">
          <a:xfrm>
            <a:off x="8230915" y="7098392"/>
            <a:ext cx="6120130" cy="2176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lnSpc>
                <a:spcPct val="127000"/>
              </a:lnSpc>
            </a:pPr>
            <a:r>
              <a:rPr lang="en-GB" sz="1400" b="1" dirty="0">
                <a:solidFill>
                  <a:srgbClr val="0070C0"/>
                </a:solidFill>
                <a:latin typeface="Helvetica" panose="020B0604020202020204" pitchFamily="34" charset="0"/>
                <a:cs typeface="Helvetica" panose="020B0604020202020204" pitchFamily="34" charset="0"/>
              </a:rPr>
              <a:t>A 1930's Built Semi Detached House Enjoying A Sought After Village Setting With Attractive Gardens, Driveway Parking And Good Size Garage</a:t>
            </a: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Reception Hall • Lounge With Square Bay Window • </a:t>
            </a:r>
            <a:endParaRPr lang="en-GB" sz="1200" dirty="0">
              <a:effectLst/>
              <a:latin typeface="Times New Roman" panose="02020603050405020304" pitchFamily="18" charset="0"/>
              <a:ea typeface="Times New Roman" panose="02020603050405020304" pitchFamily="18" charset="0"/>
            </a:endParaRP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Dining Room • Kitchen/Breakfast Room • Cloakroom/WC • </a:t>
            </a:r>
            <a:endParaRPr lang="en-GB" sz="1200" dirty="0">
              <a:effectLst/>
              <a:latin typeface="Times New Roman" panose="02020603050405020304" pitchFamily="18" charset="0"/>
              <a:ea typeface="Times New Roman" panose="02020603050405020304" pitchFamily="18" charset="0"/>
            </a:endParaRP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Three Bedrooms • Bathroom/WC • </a:t>
            </a:r>
            <a:endParaRPr lang="en-GB" sz="1200" dirty="0">
              <a:latin typeface="Times New Roman" panose="02020603050405020304" pitchFamily="18" charset="0"/>
              <a:ea typeface="Times New Roman" panose="02020603050405020304" pitchFamily="18" charset="0"/>
            </a:endParaRP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Gas Central Heating • uPVC Double Glazed Windows •</a:t>
            </a: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No Onward Chain •</a:t>
            </a:r>
            <a:endParaRPr lang="en-GB" sz="1200" dirty="0">
              <a:effectLst/>
              <a:latin typeface="Times New Roman" panose="02020603050405020304" pitchFamily="18" charset="0"/>
              <a:ea typeface="Times New Roman" panose="02020603050405020304" pitchFamily="18" charset="0"/>
            </a:endParaRPr>
          </a:p>
        </p:txBody>
      </p:sp>
      <p:sp>
        <p:nvSpPr>
          <p:cNvPr id="20" name="Text Box 24">
            <a:extLst>
              <a:ext uri="{FF2B5EF4-FFF2-40B4-BE49-F238E27FC236}">
                <a16:creationId xmlns:a16="http://schemas.microsoft.com/office/drawing/2014/main" id="{091C62D5-6A48-5D3C-30F0-C9E302EBA621}"/>
              </a:ext>
            </a:extLst>
          </p:cNvPr>
          <p:cNvSpPr txBox="1">
            <a:spLocks noChangeArrowheads="1"/>
          </p:cNvSpPr>
          <p:nvPr/>
        </p:nvSpPr>
        <p:spPr bwMode="auto">
          <a:xfrm>
            <a:off x="12570920" y="1751903"/>
            <a:ext cx="1925181" cy="835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120000"/>
              </a:lnSpc>
              <a:tabLst>
                <a:tab pos="685800" algn="l"/>
              </a:tabLst>
            </a:pPr>
            <a:r>
              <a:rPr lang="en-GB" sz="1200" dirty="0">
                <a:solidFill>
                  <a:srgbClr val="0057A8"/>
                </a:solidFill>
                <a:effectLst/>
                <a:latin typeface="HelveticaNeueLT-Roman"/>
                <a:ea typeface="Times New Roman" panose="02020603050405020304" pitchFamily="18" charset="0"/>
                <a:cs typeface="HelveticaNeueLT-Roman"/>
              </a:rPr>
              <a:t>GUIDE PRICE</a:t>
            </a:r>
            <a:r>
              <a:rPr lang="en-GB" sz="1200" dirty="0">
                <a:solidFill>
                  <a:srgbClr val="0048FF"/>
                </a:solidFill>
                <a:effectLst/>
                <a:latin typeface="HelveticaNeueLT-Roman"/>
                <a:ea typeface="Times New Roman" panose="02020603050405020304" pitchFamily="18" charset="0"/>
                <a:cs typeface="HelveticaNeueLT-Roman"/>
              </a:rPr>
              <a:t> </a:t>
            </a:r>
            <a:r>
              <a:rPr lang="en-GB" sz="1900" dirty="0">
                <a:solidFill>
                  <a:srgbClr val="000000"/>
                </a:solidFill>
                <a:effectLst/>
                <a:latin typeface="HelveticaNeueLT-Roman"/>
                <a:ea typeface="Times New Roman" panose="02020603050405020304" pitchFamily="18" charset="0"/>
                <a:cs typeface="HelveticaNeueLT-Roman"/>
              </a:rPr>
              <a:t>£385,000</a:t>
            </a:r>
            <a:endParaRPr lang="en-GB" sz="1200" dirty="0">
              <a:effectLst/>
              <a:latin typeface="Times New Roman" panose="02020603050405020304" pitchFamily="18" charset="0"/>
              <a:ea typeface="Times New Roman" panose="02020603050405020304" pitchFamily="18" charset="0"/>
            </a:endParaRPr>
          </a:p>
          <a:p>
            <a:pPr>
              <a:lnSpc>
                <a:spcPct val="120000"/>
              </a:lnSpc>
              <a:tabLst>
                <a:tab pos="685800" algn="l"/>
              </a:tabLst>
            </a:pPr>
            <a:r>
              <a:rPr lang="en-GB" sz="1200" dirty="0">
                <a:solidFill>
                  <a:srgbClr val="0057A8"/>
                </a:solidFill>
                <a:effectLst/>
                <a:latin typeface="HelveticaNeueLT-Roman"/>
                <a:ea typeface="Times New Roman" panose="02020603050405020304" pitchFamily="18" charset="0"/>
                <a:cs typeface="HelveticaNeueLT-Roman"/>
              </a:rPr>
              <a:t>TENURE </a:t>
            </a:r>
            <a:r>
              <a:rPr lang="en-GB" sz="1200" dirty="0">
                <a:solidFill>
                  <a:srgbClr val="0048FF"/>
                </a:solidFill>
                <a:effectLst/>
                <a:latin typeface="HelveticaNeueLT-Roman"/>
                <a:ea typeface="Times New Roman" panose="02020603050405020304" pitchFamily="18" charset="0"/>
                <a:cs typeface="HelveticaNeueLT-Roman"/>
              </a:rPr>
              <a:t>	</a:t>
            </a:r>
            <a:r>
              <a:rPr lang="en-GB" sz="1200" dirty="0">
                <a:effectLst/>
                <a:latin typeface="HelveticaNeueLT-Roman"/>
                <a:ea typeface="Times New Roman" panose="02020603050405020304" pitchFamily="18" charset="0"/>
                <a:cs typeface="HelveticaNeueLT-Roman"/>
              </a:rPr>
              <a:t>Freehold</a:t>
            </a:r>
            <a:endParaRPr lang="en-GB" sz="1200" dirty="0">
              <a:effectLst/>
              <a:latin typeface="Times New Roman" panose="02020603050405020304" pitchFamily="18" charset="0"/>
              <a:ea typeface="Times New Roman" panose="02020603050405020304" pitchFamily="18" charset="0"/>
            </a:endParaRPr>
          </a:p>
          <a:p>
            <a:r>
              <a:rPr lang="en-GB" sz="1200" dirty="0">
                <a:effectLst/>
                <a:latin typeface="Times New Roman" panose="02020603050405020304" pitchFamily="18" charset="0"/>
                <a:ea typeface="Times New Roman" panose="02020603050405020304" pitchFamily="18" charset="0"/>
              </a:rPr>
              <a:t> </a:t>
            </a:r>
          </a:p>
        </p:txBody>
      </p:sp>
      <p:sp>
        <p:nvSpPr>
          <p:cNvPr id="21" name="Text Box 26">
            <a:extLst>
              <a:ext uri="{FF2B5EF4-FFF2-40B4-BE49-F238E27FC236}">
                <a16:creationId xmlns:a16="http://schemas.microsoft.com/office/drawing/2014/main" id="{6EF9207B-DFE2-5C64-D8E8-504DA677FC37}"/>
              </a:ext>
            </a:extLst>
          </p:cNvPr>
          <p:cNvSpPr txBox="1">
            <a:spLocks noChangeArrowheads="1"/>
          </p:cNvSpPr>
          <p:nvPr/>
        </p:nvSpPr>
        <p:spPr bwMode="auto">
          <a:xfrm>
            <a:off x="8230915" y="1804912"/>
            <a:ext cx="4063365" cy="66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r>
              <a:rPr lang="en-GB" sz="1800" dirty="0" err="1">
                <a:solidFill>
                  <a:srgbClr val="FFFFFF"/>
                </a:solidFill>
                <a:effectLst/>
                <a:latin typeface="HelveticaNeueLT-Medium"/>
                <a:ea typeface="Times New Roman" panose="02020603050405020304" pitchFamily="18" charset="0"/>
              </a:rPr>
              <a:t>Penlee</a:t>
            </a:r>
            <a:r>
              <a:rPr lang="en-GB" sz="1800" dirty="0">
                <a:solidFill>
                  <a:srgbClr val="FFFFFF"/>
                </a:solidFill>
                <a:effectLst/>
                <a:latin typeface="HelveticaNeueLT-Medium"/>
                <a:ea typeface="Times New Roman" panose="02020603050405020304" pitchFamily="18" charset="0"/>
              </a:rPr>
              <a:t>, Middletown Street, East B</a:t>
            </a:r>
            <a:r>
              <a:rPr lang="en-GB" dirty="0">
                <a:solidFill>
                  <a:srgbClr val="FFFFFF"/>
                </a:solidFill>
                <a:latin typeface="HelveticaNeueLT-Medium"/>
                <a:ea typeface="Times New Roman" panose="02020603050405020304" pitchFamily="18" charset="0"/>
              </a:rPr>
              <a:t>udleigh, EX9 7EQ</a:t>
            </a:r>
            <a:endParaRPr lang="en-GB" sz="1800" dirty="0">
              <a:effectLst/>
              <a:latin typeface="Times New Roman" panose="02020603050405020304" pitchFamily="18" charset="0"/>
              <a:ea typeface="Times New Roman" panose="02020603050405020304" pitchFamily="18" charset="0"/>
            </a:endParaRPr>
          </a:p>
        </p:txBody>
      </p:sp>
      <p:sp>
        <p:nvSpPr>
          <p:cNvPr id="22" name="Text Box 19">
            <a:extLst>
              <a:ext uri="{FF2B5EF4-FFF2-40B4-BE49-F238E27FC236}">
                <a16:creationId xmlns:a16="http://schemas.microsoft.com/office/drawing/2014/main" id="{B5E09519-8895-6BE0-CC84-333AE5155FA9}"/>
              </a:ext>
            </a:extLst>
          </p:cNvPr>
          <p:cNvSpPr txBox="1">
            <a:spLocks noChangeArrowheads="1"/>
          </p:cNvSpPr>
          <p:nvPr/>
        </p:nvSpPr>
        <p:spPr bwMode="auto">
          <a:xfrm>
            <a:off x="8230915" y="741447"/>
            <a:ext cx="64801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r">
              <a:lnSpc>
                <a:spcPct val="115000"/>
              </a:lnSpc>
            </a:pPr>
            <a:r>
              <a:rPr lang="en-GB" sz="1800" dirty="0" err="1">
                <a:solidFill>
                  <a:srgbClr val="333333"/>
                </a:solidFill>
                <a:effectLst/>
                <a:latin typeface="Helvetica" pitchFamily="2" charset="0"/>
                <a:ea typeface="Times New Roman" panose="02020603050405020304" pitchFamily="18" charset="0"/>
                <a:cs typeface="HelveticaNeueLTStd-Bd"/>
              </a:rPr>
              <a:t>www.</a:t>
            </a:r>
            <a:r>
              <a:rPr lang="en-GB" sz="1800" dirty="0" err="1">
                <a:solidFill>
                  <a:srgbClr val="333333"/>
                </a:solidFill>
                <a:effectLst/>
                <a:latin typeface="Helvetica" pitchFamily="2" charset="0"/>
                <a:ea typeface="Times New Roman" panose="02020603050405020304" pitchFamily="18" charset="0"/>
                <a:cs typeface="HelveticaNeueLTStd-Md"/>
              </a:rPr>
              <a:t>pennys.net</a:t>
            </a:r>
            <a:endParaRPr lang="en-GB" sz="1200" dirty="0">
              <a:effectLst/>
              <a:latin typeface="Times New Roman" panose="02020603050405020304" pitchFamily="18" charset="0"/>
              <a:ea typeface="Times New Roman" panose="02020603050405020304" pitchFamily="18" charset="0"/>
            </a:endParaRPr>
          </a:p>
        </p:txBody>
      </p:sp>
      <p:cxnSp>
        <p:nvCxnSpPr>
          <p:cNvPr id="23" name="Straight Connector 22">
            <a:extLst>
              <a:ext uri="{FF2B5EF4-FFF2-40B4-BE49-F238E27FC236}">
                <a16:creationId xmlns:a16="http://schemas.microsoft.com/office/drawing/2014/main" id="{CFCBF282-AD09-E914-C52C-EB3FBC53349C}"/>
              </a:ext>
            </a:extLst>
          </p:cNvPr>
          <p:cNvCxnSpPr/>
          <p:nvPr/>
        </p:nvCxnSpPr>
        <p:spPr>
          <a:xfrm>
            <a:off x="7751591" y="9682947"/>
            <a:ext cx="7078779" cy="0"/>
          </a:xfrm>
          <a:prstGeom prst="line">
            <a:avLst/>
          </a:prstGeom>
          <a:ln w="28575">
            <a:solidFill>
              <a:srgbClr val="0057A7"/>
            </a:solidFill>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36F1A157-92E8-A84F-7708-EA363B8D6491}"/>
              </a:ext>
            </a:extLst>
          </p:cNvPr>
          <p:cNvSpPr>
            <a:spLocks noChangeArrowheads="1"/>
          </p:cNvSpPr>
          <p:nvPr/>
        </p:nvSpPr>
        <p:spPr bwMode="auto">
          <a:xfrm>
            <a:off x="408260" y="359887"/>
            <a:ext cx="6840220" cy="9972040"/>
          </a:xfrm>
          <a:prstGeom prst="rect">
            <a:avLst/>
          </a:prstGeom>
          <a:noFill/>
          <a:ln w="44450">
            <a:solidFill>
              <a:srgbClr val="0057A8"/>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27" name="Text Box 22">
            <a:extLst>
              <a:ext uri="{FF2B5EF4-FFF2-40B4-BE49-F238E27FC236}">
                <a16:creationId xmlns:a16="http://schemas.microsoft.com/office/drawing/2014/main" id="{24A89932-7C65-608A-E3EC-D32690BE7309}"/>
              </a:ext>
            </a:extLst>
          </p:cNvPr>
          <p:cNvSpPr txBox="1">
            <a:spLocks noChangeArrowheads="1"/>
          </p:cNvSpPr>
          <p:nvPr/>
        </p:nvSpPr>
        <p:spPr bwMode="auto">
          <a:xfrm>
            <a:off x="592579" y="9682947"/>
            <a:ext cx="6480175" cy="450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a:r>
              <a:rPr lang="en-GB" sz="600">
                <a:solidFill>
                  <a:srgbClr val="000000"/>
                </a:solidFill>
                <a:effectLst/>
                <a:latin typeface="Helvetica" pitchFamily="2" charset="0"/>
                <a:ea typeface="Times New Roman" panose="02020603050405020304" pitchFamily="18" charset="0"/>
                <a:cs typeface="Times-Italic" pitchFamily="2" charset="0"/>
              </a:rPr>
              <a:t>Pennys Estate Agents Limited for themselves and for the vendor of this property whose agents they are give notice that:- (1) These particulars do not constitute any part of an offer or a contract. (2) All statements contained in these particulars are made without responsibility on the part of Pennys Estate Agents Limited. (3) None of the statements contained in these particulars are to be relied upon as a statement or representation of fact. (4) Any intending purchaser must satisfy himself/herself by inspection or otherwise as to the correctness of each of the statements contained in these particulars. (5) The vendor does not make or give and neither do Pennys Estate Agents Limited nor any person in their employment has any authority to make or give any representation or warranty whatever in relation to this property.</a:t>
            </a:r>
            <a:endParaRPr lang="en-GB" sz="1200">
              <a:effectLst/>
              <a:latin typeface="Times New Roman" panose="02020603050405020304" pitchFamily="18" charset="0"/>
              <a:ea typeface="Times New Roman" panose="02020603050405020304" pitchFamily="18" charset="0"/>
            </a:endParaRPr>
          </a:p>
          <a:p>
            <a:r>
              <a:rPr lang="en-GB" sz="600">
                <a:solidFill>
                  <a:srgbClr val="000000"/>
                </a:solidFill>
                <a:effectLst/>
                <a:latin typeface="Helvetica" pitchFamily="2" charset="0"/>
                <a:ea typeface="Times New Roman" panose="02020603050405020304" pitchFamily="18" charset="0"/>
              </a:rPr>
              <a:t> </a:t>
            </a:r>
            <a:endParaRPr lang="en-GB" sz="1200">
              <a:effectLst/>
              <a:latin typeface="Times New Roman" panose="02020603050405020304" pitchFamily="18" charset="0"/>
              <a:ea typeface="Times New Roman" panose="02020603050405020304" pitchFamily="18" charset="0"/>
            </a:endParaRPr>
          </a:p>
        </p:txBody>
      </p:sp>
      <p:pic>
        <p:nvPicPr>
          <p:cNvPr id="53" name="Picture 52">
            <a:extLst>
              <a:ext uri="{FF2B5EF4-FFF2-40B4-BE49-F238E27FC236}">
                <a16:creationId xmlns:a16="http://schemas.microsoft.com/office/drawing/2014/main" id="{9EC478D6-12EA-3601-26AA-1125E32778FF}"/>
              </a:ext>
            </a:extLst>
          </p:cNvPr>
          <p:cNvPicPr>
            <a:picLocks noChangeAspect="1"/>
          </p:cNvPicPr>
          <p:nvPr/>
        </p:nvPicPr>
        <p:blipFill>
          <a:blip r:embed="rId3">
            <a:extLst>
              <a:ext uri="{28A0092B-C50C-407E-A947-70E740481C1C}">
                <a14:useLocalDpi xmlns:a14="http://schemas.microsoft.com/office/drawing/2010/main" val="0"/>
              </a:ext>
            </a:extLst>
          </a:blip>
          <a:srcRect b="35262"/>
          <a:stretch>
            <a:fillRect/>
          </a:stretch>
        </p:blipFill>
        <p:spPr bwMode="auto">
          <a:xfrm>
            <a:off x="7746699" y="9950366"/>
            <a:ext cx="1910470" cy="437313"/>
          </a:xfrm>
          <a:prstGeom prst="rect">
            <a:avLst/>
          </a:prstGeom>
          <a:noFill/>
        </p:spPr>
      </p:pic>
      <p:sp>
        <p:nvSpPr>
          <p:cNvPr id="54" name="Text Box 20">
            <a:extLst>
              <a:ext uri="{FF2B5EF4-FFF2-40B4-BE49-F238E27FC236}">
                <a16:creationId xmlns:a16="http://schemas.microsoft.com/office/drawing/2014/main" id="{8F2A2BE9-1C5F-7733-10AA-F18CCE2B41B7}"/>
              </a:ext>
            </a:extLst>
          </p:cNvPr>
          <p:cNvSpPr txBox="1">
            <a:spLocks noChangeArrowheads="1"/>
          </p:cNvSpPr>
          <p:nvPr/>
        </p:nvSpPr>
        <p:spPr bwMode="auto">
          <a:xfrm>
            <a:off x="7746699" y="9805151"/>
            <a:ext cx="677518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r">
              <a:lnSpc>
                <a:spcPct val="115000"/>
              </a:lnSpc>
            </a:pPr>
            <a:r>
              <a:rPr lang="en-GB" sz="1100" dirty="0">
                <a:solidFill>
                  <a:srgbClr val="0057A8"/>
                </a:solidFill>
                <a:effectLst/>
                <a:latin typeface="Frutiger LT Std 55 Roman"/>
                <a:ea typeface="Times New Roman" panose="02020603050405020304" pitchFamily="18" charset="0"/>
                <a:cs typeface="HelveticaNeueLTStd-Bd"/>
              </a:rPr>
              <a:t>PENNYS ESTATE AGENTS</a:t>
            </a:r>
            <a:endParaRPr lang="en-GB" sz="1200" dirty="0">
              <a:effectLst/>
              <a:latin typeface="Times New Roman" panose="02020603050405020304" pitchFamily="18" charset="0"/>
              <a:ea typeface="Times New Roman" panose="02020603050405020304" pitchFamily="18" charset="0"/>
            </a:endParaRPr>
          </a:p>
          <a:p>
            <a:pPr algn="r">
              <a:lnSpc>
                <a:spcPct val="115000"/>
              </a:lnSpc>
            </a:pPr>
            <a:r>
              <a:rPr lang="en-GB" sz="1100" dirty="0">
                <a:solidFill>
                  <a:srgbClr val="818285"/>
                </a:solidFill>
                <a:effectLst/>
                <a:latin typeface="Frutiger LT Std 55 Roman"/>
                <a:ea typeface="Times New Roman" panose="02020603050405020304" pitchFamily="18" charset="0"/>
                <a:cs typeface="HelveticaNeueLTStd-Lt"/>
              </a:rPr>
              <a:t>2 Rolle House, Rolle Street, Exmouth, Devon, EX8 2SN</a:t>
            </a:r>
            <a:endParaRPr lang="en-GB" sz="1200" dirty="0">
              <a:effectLst/>
              <a:latin typeface="Times New Roman" panose="02020603050405020304" pitchFamily="18" charset="0"/>
              <a:ea typeface="Times New Roman" panose="02020603050405020304" pitchFamily="18" charset="0"/>
            </a:endParaRPr>
          </a:p>
          <a:p>
            <a:pPr algn="r">
              <a:lnSpc>
                <a:spcPct val="115000"/>
              </a:lnSpc>
            </a:pPr>
            <a:r>
              <a:rPr lang="en-GB" sz="1100" dirty="0">
                <a:solidFill>
                  <a:srgbClr val="0057A8"/>
                </a:solidFill>
                <a:effectLst/>
                <a:latin typeface="Frutiger LT Std 55 Roman"/>
                <a:ea typeface="Times New Roman" panose="02020603050405020304" pitchFamily="18" charset="0"/>
                <a:cs typeface="HelveticaNeueLTStd-Lt"/>
              </a:rPr>
              <a:t>Tel:</a:t>
            </a:r>
            <a:r>
              <a:rPr lang="en-GB" sz="1100" dirty="0">
                <a:solidFill>
                  <a:srgbClr val="0048FF"/>
                </a:solidFill>
                <a:effectLst/>
                <a:latin typeface="Frutiger LT Std 55 Roman"/>
                <a:ea typeface="Times New Roman" panose="02020603050405020304" pitchFamily="18" charset="0"/>
                <a:cs typeface="HelveticaNeueLTStd-Lt"/>
              </a:rPr>
              <a:t> </a:t>
            </a:r>
            <a:r>
              <a:rPr lang="en-GB" sz="1100" dirty="0">
                <a:solidFill>
                  <a:srgbClr val="818285"/>
                </a:solidFill>
                <a:effectLst/>
                <a:latin typeface="Frutiger LT Std 55 Roman"/>
                <a:ea typeface="Times New Roman" panose="02020603050405020304" pitchFamily="18" charset="0"/>
                <a:cs typeface="HelveticaNeueLTStd-Md"/>
              </a:rPr>
              <a:t>01395 264111 </a:t>
            </a:r>
            <a:r>
              <a:rPr lang="en-GB" sz="1100" dirty="0" err="1">
                <a:solidFill>
                  <a:srgbClr val="0057A8"/>
                </a:solidFill>
                <a:effectLst/>
                <a:latin typeface="Frutiger LT Std 55 Roman"/>
                <a:ea typeface="Times New Roman" panose="02020603050405020304" pitchFamily="18" charset="0"/>
                <a:cs typeface="HelveticaNeueLTStd-Lt"/>
              </a:rPr>
              <a:t>EMail</a:t>
            </a:r>
            <a:r>
              <a:rPr lang="en-GB" sz="1100" dirty="0">
                <a:solidFill>
                  <a:srgbClr val="0057A8"/>
                </a:solidFill>
                <a:effectLst/>
                <a:latin typeface="Frutiger LT Std 55 Roman"/>
                <a:ea typeface="Times New Roman" panose="02020603050405020304" pitchFamily="18" charset="0"/>
                <a:cs typeface="HelveticaNeueLTStd-Lt"/>
              </a:rPr>
              <a:t>:</a:t>
            </a:r>
            <a:r>
              <a:rPr lang="en-GB" sz="1100" dirty="0">
                <a:solidFill>
                  <a:srgbClr val="0048FF"/>
                </a:solidFill>
                <a:effectLst/>
                <a:latin typeface="Frutiger LT Std 55 Roman"/>
                <a:ea typeface="Times New Roman" panose="02020603050405020304" pitchFamily="18" charset="0"/>
                <a:cs typeface="HelveticaNeueLTStd-Lt"/>
              </a:rPr>
              <a:t> </a:t>
            </a:r>
            <a:r>
              <a:rPr lang="en-GB" sz="1100" dirty="0" err="1">
                <a:solidFill>
                  <a:srgbClr val="818285"/>
                </a:solidFill>
                <a:effectLst/>
                <a:latin typeface="Frutiger LT Std 55 Roman"/>
                <a:ea typeface="Times New Roman" panose="02020603050405020304" pitchFamily="18" charset="0"/>
                <a:cs typeface="HelveticaNeueLTStd-Md"/>
              </a:rPr>
              <a:t>help@pennys.net</a:t>
            </a:r>
            <a:endParaRPr lang="en-GB" sz="12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5D572870-F8B2-B9BC-1A37-B015BCF31B4B}"/>
              </a:ext>
            </a:extLst>
          </p:cNvPr>
          <p:cNvSpPr txBox="1"/>
          <p:nvPr/>
        </p:nvSpPr>
        <p:spPr>
          <a:xfrm>
            <a:off x="14581541" y="4320142"/>
            <a:ext cx="3155749" cy="1607304"/>
          </a:xfrm>
          <a:prstGeom prst="rect">
            <a:avLst/>
          </a:prstGeom>
          <a:noFill/>
          <a:ln>
            <a:noFill/>
          </a:ln>
        </p:spPr>
        <p:txBody>
          <a:bodyPr wrap="square" rtlCol="0">
            <a:spAutoFit/>
          </a:bodyPr>
          <a:lstStyle/>
          <a:p>
            <a:endParaRPr lang="en-GB" dirty="0"/>
          </a:p>
        </p:txBody>
      </p:sp>
      <p:pic>
        <p:nvPicPr>
          <p:cNvPr id="1038" name="Picture 14">
            <a:extLst>
              <a:ext uri="{FF2B5EF4-FFF2-40B4-BE49-F238E27FC236}">
                <a16:creationId xmlns:a16="http://schemas.microsoft.com/office/drawing/2014/main" id="{4549EDF3-B9C2-41E3-B9E8-62A99E066BD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94062" y="5472977"/>
            <a:ext cx="3178692" cy="2214973"/>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7245BE88-E185-E776-F929-6B98CB98EB6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76423" y="7732541"/>
            <a:ext cx="2495368" cy="184820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13EBDA29-D896-0697-1A12-9F996963D87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23341" y="2587607"/>
            <a:ext cx="6354831" cy="4474927"/>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a:extLst>
              <a:ext uri="{FF2B5EF4-FFF2-40B4-BE49-F238E27FC236}">
                <a16:creationId xmlns:a16="http://schemas.microsoft.com/office/drawing/2014/main" id="{E5306037-1CF5-CCD7-3DAD-44E6FE16CE8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9231" y="532420"/>
            <a:ext cx="3150629" cy="247144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6">
            <a:extLst>
              <a:ext uri="{FF2B5EF4-FFF2-40B4-BE49-F238E27FC236}">
                <a16:creationId xmlns:a16="http://schemas.microsoft.com/office/drawing/2014/main" id="{BD8C8561-10FC-B46D-0412-15E616C8469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57520" y="532420"/>
            <a:ext cx="3187168" cy="247144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a:extLst>
              <a:ext uri="{FF2B5EF4-FFF2-40B4-BE49-F238E27FC236}">
                <a16:creationId xmlns:a16="http://schemas.microsoft.com/office/drawing/2014/main" id="{22809BB4-37A9-9DDC-47ED-BE63EBFA31D2}"/>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59231" y="3123619"/>
            <a:ext cx="3150629" cy="217983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0">
            <a:extLst>
              <a:ext uri="{FF2B5EF4-FFF2-40B4-BE49-F238E27FC236}">
                <a16:creationId xmlns:a16="http://schemas.microsoft.com/office/drawing/2014/main" id="{EBB3A5F8-D2C3-EF1D-6477-E630754C530E}"/>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43717" y="3127514"/>
            <a:ext cx="3200971" cy="217594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2">
            <a:extLst>
              <a:ext uri="{FF2B5EF4-FFF2-40B4-BE49-F238E27FC236}">
                <a16:creationId xmlns:a16="http://schemas.microsoft.com/office/drawing/2014/main" id="{1ACE27DE-7593-C67D-D2B2-8AE94CFA8E78}"/>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59231" y="5432950"/>
            <a:ext cx="3150629" cy="2254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5757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D6223F6-458B-E99C-D36C-F83874E3BA7C}"/>
              </a:ext>
            </a:extLst>
          </p:cNvPr>
          <p:cNvSpPr>
            <a:spLocks noChangeArrowheads="1"/>
          </p:cNvSpPr>
          <p:nvPr/>
        </p:nvSpPr>
        <p:spPr bwMode="auto">
          <a:xfrm>
            <a:off x="359093" y="359887"/>
            <a:ext cx="6840220" cy="9972040"/>
          </a:xfrm>
          <a:prstGeom prst="rect">
            <a:avLst/>
          </a:prstGeom>
          <a:noFill/>
          <a:ln w="444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5" name="Rectangle 4">
            <a:extLst>
              <a:ext uri="{FF2B5EF4-FFF2-40B4-BE49-F238E27FC236}">
                <a16:creationId xmlns:a16="http://schemas.microsoft.com/office/drawing/2014/main" id="{BE30A96B-7BF2-8E4F-34A1-0C71741340FA}"/>
              </a:ext>
            </a:extLst>
          </p:cNvPr>
          <p:cNvSpPr>
            <a:spLocks noChangeArrowheads="1"/>
          </p:cNvSpPr>
          <p:nvPr/>
        </p:nvSpPr>
        <p:spPr bwMode="auto">
          <a:xfrm>
            <a:off x="7920038" y="359887"/>
            <a:ext cx="6840220" cy="9972040"/>
          </a:xfrm>
          <a:prstGeom prst="rect">
            <a:avLst/>
          </a:prstGeom>
          <a:noFill/>
          <a:ln w="444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12" name="TextBox 11">
            <a:extLst>
              <a:ext uri="{FF2B5EF4-FFF2-40B4-BE49-F238E27FC236}">
                <a16:creationId xmlns:a16="http://schemas.microsoft.com/office/drawing/2014/main" id="{CCBE93BF-9BF8-8E64-90F4-53084BDB732A}"/>
              </a:ext>
            </a:extLst>
          </p:cNvPr>
          <p:cNvSpPr txBox="1"/>
          <p:nvPr/>
        </p:nvSpPr>
        <p:spPr>
          <a:xfrm>
            <a:off x="539115" y="522605"/>
            <a:ext cx="6429244" cy="10018127"/>
          </a:xfrm>
          <a:prstGeom prst="rect">
            <a:avLst/>
          </a:prstGeom>
          <a:noFill/>
        </p:spPr>
        <p:txBody>
          <a:bodyPr wrap="square" rtlCol="0">
            <a:spAutoFit/>
          </a:bodyPr>
          <a:lstStyle/>
          <a:p>
            <a:pPr algn="ctr"/>
            <a:r>
              <a:rPr lang="en-GB" sz="1400" b="1" dirty="0" err="1">
                <a:solidFill>
                  <a:srgbClr val="333333"/>
                </a:solidFill>
                <a:effectLst/>
                <a:latin typeface="Helvetica" panose="020B0604020202020204" pitchFamily="34" charset="0"/>
                <a:ea typeface="Times New Roman" panose="02020603050405020304" pitchFamily="18" charset="0"/>
                <a:cs typeface="Helvetica-Bold"/>
              </a:rPr>
              <a:t>Penlee</a:t>
            </a:r>
            <a:r>
              <a:rPr lang="en-GB" sz="1400" b="1" dirty="0">
                <a:solidFill>
                  <a:srgbClr val="333333"/>
                </a:solidFill>
                <a:effectLst/>
                <a:latin typeface="Helvetica" panose="020B0604020202020204" pitchFamily="34" charset="0"/>
                <a:ea typeface="Times New Roman" panose="02020603050405020304" pitchFamily="18" charset="0"/>
                <a:cs typeface="Helvetica-Bold"/>
              </a:rPr>
              <a:t>, Middletown Street, East Budleigh, EX9 7EQ</a:t>
            </a:r>
          </a:p>
          <a:p>
            <a:pPr algn="ctr"/>
            <a:endParaRPr lang="en-GB" sz="14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r>
              <a:rPr lang="en-GB" sz="1200" dirty="0" err="1">
                <a:latin typeface="Helvetica" panose="020B0604020202020204" pitchFamily="34" charset="0"/>
                <a:cs typeface="Helvetica" panose="020B0604020202020204" pitchFamily="34" charset="0"/>
              </a:rPr>
              <a:t>Penlee</a:t>
            </a:r>
            <a:r>
              <a:rPr lang="en-GB" sz="1200" dirty="0">
                <a:latin typeface="Helvetica" panose="020B0604020202020204" pitchFamily="34" charset="0"/>
                <a:cs typeface="Helvetica" panose="020B0604020202020204" pitchFamily="34" charset="0"/>
              </a:rPr>
              <a:t> is situated in the East Devon village of East Budleigh (the birth place of Sir Walter Raleigh) and a short distance inland from the popular coastal town of Budleigh Salterton. East Budleigh was once a market town and thriving port when the River Otter was navigable, but today it is regarded as a special place to live, with its attractive village centre. East Budleigh is conveniently positioned for ease of access to Junction 30 of the M5 being approximately 8 miles away and also has a community shop and pub close by. There is also hourly bus services available to Exmouth, Sidmouth &amp; Budleigh Salterton, there is also a day service available to Exeter and back. Budleigh Salterton possesses a good range of local convenience and specialist shops, numerous pubs and restaurants, an excellent range of recreational facilities, including East Devon Golf Club. </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THE ACCOMMODATION COMPRISES:</a:t>
            </a:r>
            <a:br>
              <a:rPr lang="en-GB" sz="1200" dirty="0">
                <a:latin typeface="Helvetica" panose="020B0604020202020204" pitchFamily="34" charset="0"/>
                <a:cs typeface="Helvetica" panose="020B0604020202020204" pitchFamily="34" charset="0"/>
              </a:rPr>
            </a:br>
            <a:r>
              <a:rPr lang="en-GB" sz="1200" dirty="0">
                <a:latin typeface="Helvetica" panose="020B0604020202020204" pitchFamily="34" charset="0"/>
                <a:cs typeface="Helvetica" panose="020B0604020202020204" pitchFamily="34" charset="0"/>
              </a:rPr>
              <a:t> </a:t>
            </a: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ENTRANCE PORCH: </a:t>
            </a:r>
            <a:r>
              <a:rPr lang="en-GB" sz="1200" dirty="0">
                <a:latin typeface="Helvetica" panose="020B0604020202020204" pitchFamily="34" charset="0"/>
                <a:cs typeface="Helvetica" panose="020B0604020202020204" pitchFamily="34" charset="0"/>
              </a:rPr>
              <a:t>With courtesy light; solid wood front door to:</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RECEPTION HALL: </a:t>
            </a:r>
            <a:r>
              <a:rPr lang="en-GB" sz="1200" dirty="0">
                <a:latin typeface="Helvetica" panose="020B0604020202020204" pitchFamily="34" charset="0"/>
                <a:cs typeface="Helvetica" panose="020B0604020202020204" pitchFamily="34" charset="0"/>
              </a:rPr>
              <a:t>Radiator with shelf over; uPVC double glazed window to side aspect; picture rail; stairs to first floor landing with understairs cupboard beneath.</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CLOAKROOM/WC: </a:t>
            </a:r>
            <a:r>
              <a:rPr lang="en-GB" sz="1200" dirty="0">
                <a:latin typeface="Helvetica" panose="020B0604020202020204" pitchFamily="34" charset="0"/>
                <a:cs typeface="Helvetica" panose="020B0604020202020204" pitchFamily="34" charset="0"/>
              </a:rPr>
              <a:t>Wash hand basin with tiled splash back; WC; radiator; uPVC double glazed window to side aspect.</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LOUNGE: </a:t>
            </a:r>
            <a:r>
              <a:rPr lang="en-GB" sz="1200" dirty="0">
                <a:latin typeface="Helvetica" panose="020B0604020202020204" pitchFamily="34" charset="0"/>
                <a:cs typeface="Helvetica" panose="020B0604020202020204" pitchFamily="34" charset="0"/>
              </a:rPr>
              <a:t>4.04m x 3.4m (13'3" x 11'2") into uPVC double glazed bay window to front aspect; tiled fire place and hearth housing coal effect gas fire; television point; picture rail; radiator; fitted shelving in wall recess.</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DINING ROOM:</a:t>
            </a:r>
            <a:r>
              <a:rPr lang="en-GB" sz="1200" dirty="0">
                <a:latin typeface="Helvetica" panose="020B0604020202020204" pitchFamily="34" charset="0"/>
                <a:cs typeface="Helvetica" panose="020B0604020202020204" pitchFamily="34" charset="0"/>
              </a:rPr>
              <a:t> 4.24m x 3.43m (13'11" x 11'3") Fitted gas fire in fire surround; radiator; picture rail; two uPVC double glazed windows to rear elevation.</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KITCHEN/BREAKFAST ROOM: </a:t>
            </a:r>
            <a:r>
              <a:rPr lang="en-GB" sz="1200" dirty="0">
                <a:latin typeface="Helvetica" panose="020B0604020202020204" pitchFamily="34" charset="0"/>
                <a:cs typeface="Helvetica" panose="020B0604020202020204" pitchFamily="34" charset="0"/>
              </a:rPr>
              <a:t>5.59m x 1.75m (18'4" x 5'9") Fitted with a range of work top surfaces with cupboards, and drawer units beneath; tiled surrounds and inset single drainer sink unit; four ring electric hob with filter extractor hood over and built-in oven beneath; wall mounted cupboards; plumbing for an automatic washing machine; five sets of uPVC double glazed windows; radiator; part glazed door to:</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SIDE PORCH:</a:t>
            </a:r>
            <a:r>
              <a:rPr lang="en-GB" sz="1200" dirty="0">
                <a:latin typeface="Helvetica" panose="020B0604020202020204" pitchFamily="34" charset="0"/>
                <a:cs typeface="Helvetica" panose="020B0604020202020204" pitchFamily="34" charset="0"/>
              </a:rPr>
              <a:t> 2.08m x 1.22m (6'10" x 4'0") uPVC double glazed windows overlooking REAR GARDEN and uPVC double glazed door to OUTSIDE.</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FIRST FLOOR LANDING: </a:t>
            </a:r>
            <a:r>
              <a:rPr lang="en-GB" sz="1200" dirty="0">
                <a:latin typeface="Helvetica" panose="020B0604020202020204" pitchFamily="34" charset="0"/>
                <a:cs typeface="Helvetica" panose="020B0604020202020204" pitchFamily="34" charset="0"/>
              </a:rPr>
              <a:t>Access to roof space; uPVC double glazed window to side aspect; picture rail.</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BEDROOM ONE:</a:t>
            </a:r>
            <a:r>
              <a:rPr lang="en-GB" sz="1200" dirty="0">
                <a:latin typeface="Helvetica" panose="020B0604020202020204" pitchFamily="34" charset="0"/>
                <a:cs typeface="Helvetica" panose="020B0604020202020204" pitchFamily="34" charset="0"/>
              </a:rPr>
              <a:t> 3.35m x 2.74m (11'0" x 9'0") Built-in full length range of wardrobes; radiator; picture rail; uPVC double glazed window to front aspect.</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BEDROOM TWO:</a:t>
            </a:r>
            <a:r>
              <a:rPr lang="en-GB" sz="1200" dirty="0">
                <a:latin typeface="Helvetica" panose="020B0604020202020204" pitchFamily="34" charset="0"/>
                <a:cs typeface="Helvetica" panose="020B0604020202020204" pitchFamily="34" charset="0"/>
              </a:rPr>
              <a:t> 4.27m x 2.97m (14'0" x 9'9") uPVC double glazed window to rear aspect; radiator; picture rail; cupboard housing Worcester gas boiler.</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BEDROOM THREE:</a:t>
            </a:r>
            <a:r>
              <a:rPr lang="en-GB" sz="1200" dirty="0">
                <a:latin typeface="Helvetica" panose="020B0604020202020204" pitchFamily="34" charset="0"/>
                <a:cs typeface="Helvetica" panose="020B0604020202020204" pitchFamily="34" charset="0"/>
              </a:rPr>
              <a:t> 3.25m x 2.36m (10'8" x 7'9") uPVC double glazed windows to side and rear aspects; radiator; picture rail.</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br>
              <a:rPr lang="en-GB" sz="1800" dirty="0">
                <a:solidFill>
                  <a:srgbClr val="333333"/>
                </a:solidFill>
                <a:effectLst/>
                <a:latin typeface="Helvetica" panose="020B0604020202020204" pitchFamily="34" charset="0"/>
                <a:ea typeface="Times New Roman" panose="02020603050405020304" pitchFamily="18" charset="0"/>
                <a:cs typeface="Helvetica-Bold"/>
              </a:rPr>
            </a:br>
            <a:endParaRPr lang="en-US" sz="1100" dirty="0">
              <a:latin typeface="Helvetica" pitchFamily="2" charset="0"/>
            </a:endParaRPr>
          </a:p>
        </p:txBody>
      </p:sp>
      <p:sp>
        <p:nvSpPr>
          <p:cNvPr id="13" name="TextBox 12">
            <a:extLst>
              <a:ext uri="{FF2B5EF4-FFF2-40B4-BE49-F238E27FC236}">
                <a16:creationId xmlns:a16="http://schemas.microsoft.com/office/drawing/2014/main" id="{96F289B2-C3D7-742F-AA5D-DB0F07127B74}"/>
              </a:ext>
            </a:extLst>
          </p:cNvPr>
          <p:cNvSpPr txBox="1"/>
          <p:nvPr/>
        </p:nvSpPr>
        <p:spPr>
          <a:xfrm>
            <a:off x="8106563" y="522605"/>
            <a:ext cx="6429244" cy="2308324"/>
          </a:xfrm>
          <a:prstGeom prst="rect">
            <a:avLst/>
          </a:prstGeom>
          <a:noFill/>
        </p:spPr>
        <p:txBody>
          <a:bodyPr wrap="square" rtlCol="0">
            <a:spAutoFit/>
          </a:bodyPr>
          <a:lstStyle/>
          <a:p>
            <a:r>
              <a:rPr lang="en-GB" sz="1200" b="1" dirty="0">
                <a:latin typeface="Helvetica" panose="020B0604020202020204" pitchFamily="34" charset="0"/>
                <a:cs typeface="Helvetica" panose="020B0604020202020204" pitchFamily="34" charset="0"/>
              </a:rPr>
              <a:t>BATHROOM/WC: </a:t>
            </a:r>
            <a:r>
              <a:rPr lang="en-GB" sz="1200" dirty="0">
                <a:latin typeface="Helvetica" panose="020B0604020202020204" pitchFamily="34" charset="0"/>
                <a:cs typeface="Helvetica" panose="020B0604020202020204" pitchFamily="34" charset="0"/>
              </a:rPr>
              <a:t>Comprising of bath with shower over, shower curtain and rail; pedestal wash hand basin; WC; radiator; shaver socket; mirror fronted medicine cabinet; tiled splash prone areas; radiator; two uPVC double glazed windows to front and side aspects.</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OUTSIDE: </a:t>
            </a:r>
            <a:r>
              <a:rPr lang="en-GB" sz="1200" dirty="0">
                <a:latin typeface="Helvetica" panose="020B0604020202020204" pitchFamily="34" charset="0"/>
                <a:cs typeface="Helvetica" panose="020B0604020202020204" pitchFamily="34" charset="0"/>
              </a:rPr>
              <a:t>A pedestrian gate and pathway to the property with lawn gardens to either side and shrub beds, driveway parking and garage. Pathway leads to an attractive rear garden comprising of lawn gardens, mature shrubs, outside store and shed.</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GARAGE:</a:t>
            </a:r>
            <a:r>
              <a:rPr lang="en-GB" sz="1200" dirty="0">
                <a:latin typeface="Helvetica" panose="020B0604020202020204" pitchFamily="34" charset="0"/>
                <a:cs typeface="Helvetica" panose="020B0604020202020204" pitchFamily="34" charset="0"/>
              </a:rPr>
              <a:t> 5.59m x 2.9m (18'4" x 9'6") Electric door; door to REAR GARDEN; power and light connected.</a:t>
            </a:r>
          </a:p>
          <a:p>
            <a:br>
              <a:rPr lang="en-GB" sz="1200" dirty="0">
                <a:solidFill>
                  <a:srgbClr val="333333"/>
                </a:solidFill>
                <a:effectLst/>
                <a:latin typeface="Helvetica" panose="020B0604020202020204" pitchFamily="34" charset="0"/>
                <a:ea typeface="Times New Roman" panose="02020603050405020304" pitchFamily="18" charset="0"/>
                <a:cs typeface="Helvetica-Bold"/>
              </a:rPr>
            </a:br>
            <a:r>
              <a:rPr lang="en-GB" sz="1200" b="1" dirty="0">
                <a:effectLst/>
                <a:latin typeface="Helvetica" panose="020B0604020202020204" pitchFamily="34" charset="0"/>
                <a:ea typeface="Times New Roman" panose="02020603050405020304" pitchFamily="18" charset="0"/>
                <a:cs typeface="Helvetica-Bold"/>
              </a:rPr>
              <a:t>FLOOR PLAN: </a:t>
            </a:r>
            <a:endParaRPr lang="en-GB" sz="1200" dirty="0">
              <a:effectLst/>
              <a:latin typeface="Times New Roman" panose="02020603050405020304" pitchFamily="18" charset="0"/>
              <a:ea typeface="Times New Roman" panose="02020603050405020304" pitchFamily="18" charset="0"/>
            </a:endParaRPr>
          </a:p>
        </p:txBody>
      </p:sp>
      <p:pic>
        <p:nvPicPr>
          <p:cNvPr id="2050" name="Picture 2">
            <a:extLst>
              <a:ext uri="{FF2B5EF4-FFF2-40B4-BE49-F238E27FC236}">
                <a16:creationId xmlns:a16="http://schemas.microsoft.com/office/drawing/2014/main" id="{4C2B9686-E5A1-7164-13DC-CCCCE92995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6563" y="3253562"/>
            <a:ext cx="6293530" cy="61030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21916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125</TotalTime>
  <Words>957</Words>
  <Application>Microsoft Office PowerPoint</Application>
  <PresentationFormat>Custom</PresentationFormat>
  <Paragraphs>21</Paragraphs>
  <Slides>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Arial</vt:lpstr>
      <vt:lpstr>Calibri</vt:lpstr>
      <vt:lpstr>Calibri Light</vt:lpstr>
      <vt:lpstr>Frutiger LT Std 55 Roman</vt:lpstr>
      <vt:lpstr>Helvetica</vt:lpstr>
      <vt:lpstr>HelveticaNeueLT-Medium</vt:lpstr>
      <vt:lpstr>HelveticaNeueLT-Roman</vt:lpstr>
      <vt:lpstr>Times New Roman</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Caswell</dc:creator>
  <cp:lastModifiedBy>Aimee Welch</cp:lastModifiedBy>
  <cp:revision>16</cp:revision>
  <cp:lastPrinted>2024-05-09T13:47:04Z</cp:lastPrinted>
  <dcterms:created xsi:type="dcterms:W3CDTF">2023-03-19T13:39:10Z</dcterms:created>
  <dcterms:modified xsi:type="dcterms:W3CDTF">2024-05-09T13:47:07Z</dcterms:modified>
</cp:coreProperties>
</file>